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d171b6f048946ab" /><Relationship Type="http://schemas.openxmlformats.org/officeDocument/2006/relationships/extended-properties" Target="/docProps/app.xml" Id="R6078149f2cbf4b87" /><Relationship Type="http://schemas.openxmlformats.org/officeDocument/2006/relationships/officeDocument" Target="/ppt/presentation.xml" Id="R489458a328f2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4d8c4bf8a45f8"/>
  </p:sldMasterIdLst>
  <p:notesMasterIdLst>
    <p:notesMasterId xmlns:r="http://schemas.openxmlformats.org/officeDocument/2006/relationships" r:id="Rd7bc0b9b602f49bb"/>
  </p:notesMasterIdLst>
  <p:sldIdLst>
    <p:sldId xmlns:r="http://schemas.openxmlformats.org/officeDocument/2006/relationships" id="256" r:id="R47773a5d4aed4f61"/>
    <p:sldId xmlns:r="http://schemas.openxmlformats.org/officeDocument/2006/relationships" id="257" r:id="Rd8be9d80c6374ae7"/>
    <p:sldId xmlns:r="http://schemas.openxmlformats.org/officeDocument/2006/relationships" id="258" r:id="Rc0d6e41567d04e28"/>
    <p:sldId xmlns:r="http://schemas.openxmlformats.org/officeDocument/2006/relationships" id="259" r:id="R94ea7877aeab48a2"/>
    <p:sldId xmlns:r="http://schemas.openxmlformats.org/officeDocument/2006/relationships" id="260" r:id="R6b522cc972114997"/>
    <p:sldId xmlns:r="http://schemas.openxmlformats.org/officeDocument/2006/relationships" id="261" r:id="Rc891a1489c2d4e92"/>
    <p:sldId xmlns:r="http://schemas.openxmlformats.org/officeDocument/2006/relationships" id="262" r:id="Rcd705734483a4e9b"/>
    <p:sldId xmlns:r="http://schemas.openxmlformats.org/officeDocument/2006/relationships" id="263" r:id="R56528ae918f347e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4310afc52a44b6" /><Relationship Type="http://schemas.openxmlformats.org/officeDocument/2006/relationships/slideMaster" Target="/ppt/slideMasters/slideMaster1.xml" Id="Rbca4d8c4bf8a45f8" /><Relationship Type="http://schemas.openxmlformats.org/officeDocument/2006/relationships/notesMaster" Target="/ppt/notesMasters/notesMaster1.xml" Id="Rd7bc0b9b602f49bb" /><Relationship Type="http://schemas.openxmlformats.org/officeDocument/2006/relationships/presProps" Target="/ppt/presProps.xml" Id="R4b86c5ac04874cfb" /><Relationship Type="http://schemas.openxmlformats.org/officeDocument/2006/relationships/tableStyles" Target="/ppt/tableStyles.xml" Id="Red57b56fa5954f58" /><Relationship Type="http://schemas.openxmlformats.org/officeDocument/2006/relationships/slide" Target="/ppt/slides/slide1.xml" Id="R47773a5d4aed4f61" /><Relationship Type="http://schemas.openxmlformats.org/officeDocument/2006/relationships/slide" Target="/ppt/slides/slide2.xml" Id="Rd8be9d80c6374ae7" /><Relationship Type="http://schemas.openxmlformats.org/officeDocument/2006/relationships/slide" Target="/ppt/slides/slide3.xml" Id="Rc0d6e41567d04e28" /><Relationship Type="http://schemas.openxmlformats.org/officeDocument/2006/relationships/slide" Target="/ppt/slides/slide4.xml" Id="R94ea7877aeab48a2" /><Relationship Type="http://schemas.openxmlformats.org/officeDocument/2006/relationships/slide" Target="/ppt/slides/slide5.xml" Id="R6b522cc972114997" /><Relationship Type="http://schemas.openxmlformats.org/officeDocument/2006/relationships/slide" Target="/ppt/slides/slide6.xml" Id="Rc891a1489c2d4e92" /><Relationship Type="http://schemas.openxmlformats.org/officeDocument/2006/relationships/slide" Target="/ppt/slides/slide7.xml" Id="Rcd705734483a4e9b" /><Relationship Type="http://schemas.openxmlformats.org/officeDocument/2006/relationships/slide" Target="/ppt/slides/slide8.xml" Id="R56528ae918f347e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d6eb51f620b48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c9733b5a7f472b" /><Relationship Type="http://schemas.openxmlformats.org/officeDocument/2006/relationships/notesMaster" Target="/ppt/notesMasters/notesMaster1.xml" Id="Rca70aa84cc7e4c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dec6030b3d44f74" /><Relationship Type="http://schemas.openxmlformats.org/officeDocument/2006/relationships/notesMaster" Target="/ppt/notesMasters/notesMaster1.xml" Id="R2e48ae1b896e4aa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dec671ea8e943e5" /><Relationship Type="http://schemas.openxmlformats.org/officeDocument/2006/relationships/notesMaster" Target="/ppt/notesMasters/notesMaster1.xml" Id="R33f66147b8ba4d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1299117ccd14c99" /><Relationship Type="http://schemas.openxmlformats.org/officeDocument/2006/relationships/notesMaster" Target="/ppt/notesMasters/notesMaster1.xml" Id="R0366ac79257749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f9aac89050843e9" /><Relationship Type="http://schemas.openxmlformats.org/officeDocument/2006/relationships/notesMaster" Target="/ppt/notesMasters/notesMaster1.xml" Id="R3e2032ee5a9348d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27d10c4118941f2" /><Relationship Type="http://schemas.openxmlformats.org/officeDocument/2006/relationships/notesMaster" Target="/ppt/notesMasters/notesMaster1.xml" Id="Rd0728259edb64d6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e95b5b99f684d8b" /><Relationship Type="http://schemas.openxmlformats.org/officeDocument/2006/relationships/notesMaster" Target="/ppt/notesMasters/notesMaster1.xml" Id="Rd54ae10ae0244f3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a2dfdf74b2c4d5a" /><Relationship Type="http://schemas.openxmlformats.org/officeDocument/2006/relationships/notesMaster" Target="/ppt/notesMasters/notesMaster1.xml" Id="R33b4628b195b45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/Users/lizhenguo/Desktop/李白的数字会客厅/assets/images/avatar.png</a:t>
            </a:r>
          </a:p>
          <a:p xmlns:a="http://schemas.openxmlformats.org/drawingml/2006/main">
            <a:r>
              <a:t>- /Users/lizhenguo/Desktop/李白的数字会客厅/assets/images/about/about-03.jpg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/Users/lizhenguo/Desktop/李白的数字会客厅/web-preview/index.html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/Users/lizhenguo/Desktop/李白的数字会客厅/assets/images/avatar.png</a:t>
            </a:r>
          </a:p>
          <a:p xmlns:a="http://schemas.openxmlformats.org/drawingml/2006/main">
            <a:r>
              <a:t>- User-supplied title in current task: ECI@OPC专委会秘书长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/Users/lizhenguo/Desktop/李白的数字会客厅/assets/images/personal-gallery/gallery-01.jpg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/Users/lizhenguo/Desktop/李白的数字会客厅/assets/images/about/about-02.jpg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/Users/lizhenguo/Desktop/李白的数字会客厅/assets/images/about/about-05.jpg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/Users/lizhenguo/Desktop/李白的数字会客厅/web-preview/index.html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/Users/lizhenguo/Desktop/李白的数字会客厅/assets/images/assessment-entry.png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/Users/lizhenguo/Desktop/李白的数字会客厅/assets/images/personal-gallery/gallery-01.jpg</a:t>
            </a:r>
          </a:p>
          <a:p xmlns:a="http://schemas.openxmlformats.org/drawingml/2006/main">
            <a:r>
              <a:t>- /Users/lizhenguo/Desktop/李白的数字会客厅/assets/images/personal-gallery/gallery-02.JPG</a:t>
            </a:r>
          </a:p>
          <a:p xmlns:a="http://schemas.openxmlformats.org/drawingml/2006/main">
            <a:r>
              <a:t>- /Users/lizhenguo/Desktop/李白的数字会客厅/assets/images/personal-gallery/gallery-03.jpg</a:t>
            </a:r>
          </a:p>
          <a:p xmlns:a="http://schemas.openxmlformats.org/drawingml/2006/main">
            <a:r>
              <a:t>- /Users/lizhenguo/Desktop/李白的数字会客厅/assets/images/personal-gallery/gallery-04.JPG</a:t>
            </a:r>
          </a:p>
          <a:p xmlns:a="http://schemas.openxmlformats.org/drawingml/2006/main">
            <a:r>
              <a:t>- /Users/lizhenguo/Desktop/李白的数字会客厅/assets/images/personal-gallery/gallery-06.jpg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/Users/lizhenguo/Desktop/李白的数字会客厅/web-preview/app.js</a:t>
            </a:r>
          </a:p>
          <a:p xmlns:a="http://schemas.openxmlformats.org/drawingml/2006/main">
            <a:r>
              <a:t>- /Users/lizhenguo/Desktop/李白的数字会客厅/assets/images/wechat-qr.png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be95613db499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527633ab11a4a6d" /><Relationship Type="http://schemas.openxmlformats.org/officeDocument/2006/relationships/slideLayout" Target="/ppt/slideLayouts/slideLayout1.xml" Id="R17ce34070781455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e34070781455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cc73045e450c" /><Relationship Type="http://schemas.openxmlformats.org/officeDocument/2006/relationships/image" Target="/ppt/media/image.jpeg" Id="R086157c61ab347e0" /><Relationship Type="http://schemas.openxmlformats.org/officeDocument/2006/relationships/image" Target="/ppt/media/image2.jpeg" Id="R2ab162e6f8054cc6" /><Relationship Type="http://schemas.openxmlformats.org/officeDocument/2006/relationships/notesSlide" Target="/ppt/notesSlides/notesSlide1.xml" Id="R01c07c25ac1b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f7c2377bd4b3b" /><Relationship Type="http://schemas.openxmlformats.org/officeDocument/2006/relationships/image" Target="/ppt/media/image3.jpeg" Id="Rcd0df69a1b9345f9" /><Relationship Type="http://schemas.openxmlformats.org/officeDocument/2006/relationships/notesSlide" Target="/ppt/notesSlides/notesSlide2.xml" Id="Re25b183f0d61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907ef31340c2" /><Relationship Type="http://schemas.openxmlformats.org/officeDocument/2006/relationships/image" Target="/ppt/media/image4.jpeg" Id="R912588d42e6a42fe" /><Relationship Type="http://schemas.openxmlformats.org/officeDocument/2006/relationships/notesSlide" Target="/ppt/notesSlides/notesSlide3.xml" Id="R766b7a978783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04e550d04560" /><Relationship Type="http://schemas.openxmlformats.org/officeDocument/2006/relationships/image" Target="/ppt/media/image5.jpeg" Id="Rd83b9ee0fdd24d0d" /><Relationship Type="http://schemas.openxmlformats.org/officeDocument/2006/relationships/notesSlide" Target="/ppt/notesSlides/notesSlide4.xml" Id="R0e45b0cf16a8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5a41d4224d31" /><Relationship Type="http://schemas.openxmlformats.org/officeDocument/2006/relationships/image" Target="/ppt/media/image6.jpeg" Id="Rb56a1a3a07be43a5" /><Relationship Type="http://schemas.openxmlformats.org/officeDocument/2006/relationships/notesSlide" Target="/ppt/notesSlides/notesSlide5.xml" Id="R9a7d1d3fc48b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9b94e5e14254" /><Relationship Type="http://schemas.openxmlformats.org/officeDocument/2006/relationships/image" Target="/ppt/media/image.png" Id="R67093b0c66be4b53" /><Relationship Type="http://schemas.openxmlformats.org/officeDocument/2006/relationships/notesSlide" Target="/ppt/notesSlides/notesSlide6.xml" Id="R01a79e1f62cd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00f9d52b42da" /><Relationship Type="http://schemas.openxmlformats.org/officeDocument/2006/relationships/image" Target="/ppt/media/image7.jpeg" Id="R6d33118ee7e941d6" /><Relationship Type="http://schemas.openxmlformats.org/officeDocument/2006/relationships/image" Target="/ppt/media/image8.jpeg" Id="Rdf6c176569014857" /><Relationship Type="http://schemas.openxmlformats.org/officeDocument/2006/relationships/image" Target="/ppt/media/image9.jpeg" Id="R340a4226acb14a92" /><Relationship Type="http://schemas.openxmlformats.org/officeDocument/2006/relationships/image" Target="/ppt/media/image10.jpeg" Id="R891bf33b48ff47e5" /><Relationship Type="http://schemas.openxmlformats.org/officeDocument/2006/relationships/image" Target="/ppt/media/image11.jpeg" Id="R0ef3ed206412410e" /><Relationship Type="http://schemas.openxmlformats.org/officeDocument/2006/relationships/notesSlide" Target="/ppt/notesSlides/notesSlide7.xml" Id="R60439253761a43d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b94485a7451e" /><Relationship Type="http://schemas.openxmlformats.org/officeDocument/2006/relationships/image" Target="/ppt/media/image2.png" Id="Rafbf90eb202643ef" /><Relationship Type="http://schemas.openxmlformats.org/officeDocument/2006/relationships/notesSlide" Target="/ppt/notesSlides/notesSlide8.xml" Id="Rf00e86aebf6d49d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6157c61ab347e0"/>
          <a:srcRect xmlns:a="http://schemas.openxmlformats.org/drawingml/2006/main" l="34868" t="0" r="348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ound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CAAA1-CB4E-4F61-BE36-2ABFC6C88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0"/>
            <a:ext cx="857250" cy="6858000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050817"/>
          </a:solidFill>
          <a:ln xmlns:a="http://schemas.openxmlformats.org/drawingml/2006/main" w="0">
            <a:solidFill>
              <a:srgbClr val="050817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b162e6f8054cc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96250" y="1162050"/>
            <a:ext cx="3143250" cy="3143250"/>
          </a:xfrm>
          <a:prstGeom xmlns:a="http://schemas.openxmlformats.org/drawingml/2006/main" prst="ellipse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44F102-C7E2-45AC-99CF-857EFBD2B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239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9D9FF"/>
                </a:solidFill>
              </a:defRPr>
            </a:pPr>
            <a:r>
              <a:rPr sz="1050" b="1">
                <a:solidFill>
                  <a:srgbClr val="29D9FF"/>
                </a:solidFill>
              </a:rPr>
              <a:t>LIBAI · PERSONAL PROFILE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9C033F-909C-401F-AEFB-E5E18CFA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533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F7F8FF"/>
                </a:solidFill>
              </a:defRPr>
            </a:pPr>
            <a:r>
              <a:rPr sz="5100" b="1">
                <a:solidFill>
                  <a:srgbClr val="F7F8FF"/>
                </a:solidFill>
              </a:rPr>
              <a:t>李白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E51FEB-A1FB-4EEA-A879-27275BFB3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76500"/>
            <a:ext cx="5810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7F8FF"/>
                </a:solidFill>
              </a:defRPr>
            </a:pPr>
            <a:r>
              <a:rPr sz="2550" b="1">
                <a:solidFill>
                  <a:srgbClr val="F7F8FF"/>
                </a:solidFill>
              </a:rPr>
              <a:t>AI增长架构师</a:t>
            </a:r>
          </a:p>
          <a:p xmlns:a="http://schemas.openxmlformats.org/drawingml/2006/main">
            <a:pPr algn="l">
              <a:defRPr sz="2550" b="1">
                <a:solidFill>
                  <a:srgbClr val="F7F8FF"/>
                </a:solidFill>
              </a:defRPr>
            </a:pPr>
            <a:r>
              <a:rPr sz="2550" b="1">
                <a:solidFill>
                  <a:srgbClr val="F7F8FF"/>
                </a:solidFill>
              </a:rPr>
              <a:t>AI超级个体打造者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6D7BC2-1F09-423B-8ED4-D52A57921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29050"/>
            <a:ext cx="1409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3AED"/>
          </a:solidFill>
          <a:ln xmlns:a="http://schemas.openxmlformats.org/drawingml/2006/main" w="0">
            <a:solidFill>
              <a:srgbClr val="7C3AE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1A0DE7-57B8-483F-A216-76385580F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95750"/>
            <a:ext cx="6096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A6ABC2"/>
                </a:solidFill>
              </a:defRPr>
            </a:pPr>
            <a:r>
              <a:rPr sz="1800" b="0">
                <a:solidFill>
                  <a:srgbClr val="A6ABC2"/>
                </a:solidFill>
              </a:rPr>
              <a:t>把自己做成第一产品，把经验变成系统，</a:t>
            </a:r>
          </a:p>
          <a:p xmlns:a="http://schemas.openxmlformats.org/drawingml/2006/main">
            <a:pPr algn="l">
              <a:defRPr sz="1800" b="0">
                <a:solidFill>
                  <a:srgbClr val="A6ABC2"/>
                </a:solidFill>
              </a:defRPr>
            </a:pPr>
            <a:r>
              <a:rPr sz="1800" b="0">
                <a:solidFill>
                  <a:srgbClr val="A6ABC2"/>
                </a:solidFill>
              </a:rPr>
              <a:t>用AI重构所有增长模式。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A974E6-3C8C-48A3-B2AD-E519207E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626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5708E"/>
                </a:solidFill>
              </a:defRPr>
            </a:pPr>
            <a:r>
              <a:rPr sz="1050" b="0">
                <a:solidFill>
                  <a:srgbClr val="65708E"/>
                </a:solidFill>
              </a:rPr>
              <a:t>专属介绍 · 2026</a:t>
            </a:r>
          </a:p>
        </p:txBody>
      </p:sp>
    </p:spTree>
    <p:extLst>
      <p:ext uri="{BB962C8B-B14F-4D97-AF65-F5344CB8AC3E}">
        <p14:creationId xmlns:p14="http://schemas.microsoft.com/office/powerpoint/2010/main" val="161899993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7D9FA6-A182-4905-ADCF-B212CAA8A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POSITIONING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B028A9-6335-4DFF-B894-193C246B3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25A5D6-229D-4E62-9D84-B73E36F93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E66852-A544-4CC6-BDA4-DBCCEDEC8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F1D458-1C2B-4143-B33E-F41E697C4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一个人的价值，先从清晰定位开始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8C7CF2-BD24-4421-B1F1-FB96A848B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身份不是标签堆叠，而是长期事业与当下行动的交汇点。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28A6FB-BB1C-4CAD-A332-BFCC0260A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0df69a1b9345f9"/>
          <a:srcRect xmlns:a="http://schemas.openxmlformats.org/drawingml/2006/main" l="3846" t="0" r="384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4850" y="2152650"/>
            <a:ext cx="3429000" cy="371475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E99A11-7938-49BE-8CE7-C21926E56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0764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D946F1-BF64-483F-8446-C3A91C65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276475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B356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98533E-4693-4A0A-9324-E47A66E45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05740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F"/>
                </a:solidFill>
              </a:defRPr>
            </a:pPr>
            <a:r>
              <a:rPr sz="1875" b="1">
                <a:solidFill>
                  <a:srgbClr val="F7F8FF"/>
                </a:solidFill>
              </a:rPr>
              <a:t>心至道品牌创始人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FE8F62-8E5F-420F-9E2B-0161644D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657475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63D445-9F5F-4C6B-9E86-2BF472BE6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857500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B356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6E02CE-CC3D-4BFE-BA95-F0824550E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638425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F"/>
                </a:solidFill>
              </a:defRPr>
            </a:pPr>
            <a:r>
              <a:rPr sz="1875" b="1">
                <a:solidFill>
                  <a:srgbClr val="F7F8FF"/>
                </a:solidFill>
              </a:rPr>
              <a:t>国创文化创始人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AB4AF8-FC00-4DA2-AB33-59A1D841D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2385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701B7A-6E89-49AA-B626-EA51978FC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438525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B356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4E334D-7C6F-4F01-A440-1BA57496A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194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F"/>
                </a:solidFill>
              </a:defRPr>
            </a:pPr>
            <a:r>
              <a:rPr sz="1875" b="1">
                <a:solidFill>
                  <a:srgbClr val="F7F8FF"/>
                </a:solidFill>
              </a:rPr>
              <a:t>中狮健康创始人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5DF68F-0308-4F18-9D0A-7FBE2F020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819525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70E8F9-CB68-4C57-87E8-6E9125903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019550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B356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FF5CFC1-6BC2-4CB8-A2E9-2FC1EF8DC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800475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F"/>
                </a:solidFill>
              </a:defRPr>
            </a:pPr>
            <a:r>
              <a:rPr sz="1875" b="1">
                <a:solidFill>
                  <a:srgbClr val="F7F8FF"/>
                </a:solidFill>
              </a:rPr>
              <a:t>AI智主体创始人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58362A-30B3-4573-A84C-F6517B05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4005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3E4A8"/>
                </a:solidFill>
              </a:defRPr>
            </a:pPr>
            <a:r>
              <a:rPr sz="975" b="1">
                <a:solidFill>
                  <a:srgbClr val="43E4A8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4B4DB99-E4F2-4641-900B-1B0000E09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600575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3E4A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27F70F-1DB8-430B-A54E-E7FA33F1F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38150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F"/>
                </a:solidFill>
              </a:defRPr>
            </a:pPr>
            <a:r>
              <a:rPr sz="1875" b="1">
                <a:solidFill>
                  <a:srgbClr val="F7F8FF"/>
                </a:solidFill>
              </a:rPr>
              <a:t>北大信研院AI超级个体项目发起人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96E301-BF57-4A5E-9DA5-14FFC992A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981575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A99442-EFFA-4A6F-AE79-61864F490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181600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B356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739C24-BE0D-440A-A6AD-748CD6D32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962525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F"/>
                </a:solidFill>
              </a:defRPr>
            </a:pPr>
            <a:r>
              <a:rPr sz="1875" b="1">
                <a:solidFill>
                  <a:srgbClr val="F7F8FF"/>
                </a:solidFill>
              </a:rPr>
              <a:t>ECI@OPC专委会秘书长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CEE2158-974C-4AE9-B701-8DBA2CF6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734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E4A8"/>
                </a:solidFill>
              </a:defRPr>
            </a:pPr>
            <a:r>
              <a:rPr sz="1200" b="1">
                <a:solidFill>
                  <a:srgbClr val="43E4A8"/>
                </a:solidFill>
              </a:rPr>
              <a:t>AI分身在线 · 已连接个人知识库</a:t>
            </a:r>
          </a:p>
        </p:txBody>
      </p:sp>
    </p:spTree>
    <p:extLst>
      <p:ext uri="{BB962C8B-B14F-4D97-AF65-F5344CB8AC3E}">
        <p14:creationId xmlns:p14="http://schemas.microsoft.com/office/powerpoint/2010/main" val="14501073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E04B1C3-EABF-4E3B-8A06-9A649CBD6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VALUE DASHBOARD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1615A9-11E5-44A9-BE44-DE74362F5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B0E5C0-C3E8-4D6D-938D-91C30759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2D2E66-0301-4E04-A653-EA5CAA564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AB3B3B-362A-4FBB-BF76-E601F4AF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六项可复用能力，来自十年项目实战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9067D5-A48A-489E-8DC9-9C82F9F87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数字不是装饰，它们指向判断、结构与落地经验。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8B85F5-C564-4A77-A9DF-A3C25C61E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2588d42e6a42fe"/>
          <a:srcRect xmlns:a="http://schemas.openxmlformats.org/drawingml/2006/main" l="12870" t="0" r="1287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133600"/>
            <a:ext cx="3905250" cy="39433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B4FF79-8752-4575-B41C-F8B56187D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1145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7C3AED"/>
                </a:solidFill>
              </a:defRPr>
            </a:pPr>
            <a:r>
              <a:rPr sz="2550" b="1">
                <a:solidFill>
                  <a:srgbClr val="7C3AED"/>
                </a:solidFill>
              </a:rPr>
              <a:t>10年+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FFC50E-2886-4B75-BA55-5B07C83F2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1526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8FF"/>
                </a:solidFill>
              </a:defRPr>
            </a:pPr>
            <a:r>
              <a:rPr sz="1425" b="1">
                <a:solidFill>
                  <a:srgbClr val="F7F8FF"/>
                </a:solidFill>
              </a:rPr>
              <a:t>品牌策划一线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E8DB35-BBE3-4093-BA23-0CBE3C172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7650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6ABC2"/>
                </a:solidFill>
              </a:defRPr>
            </a:pPr>
            <a:r>
              <a:rPr sz="975" b="0">
                <a:solidFill>
                  <a:srgbClr val="A6ABC2"/>
                </a:solidFill>
              </a:rPr>
              <a:t>长期贴近真实项目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4E6874-6653-4D95-AFBA-B95BAF5C9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971800"/>
            <a:ext cx="300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E5B269-96DF-4F7E-A61A-713E49A47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1145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F7BFF"/>
                </a:solidFill>
              </a:defRPr>
            </a:pPr>
            <a:r>
              <a:rPr sz="2550" b="1">
                <a:solidFill>
                  <a:srgbClr val="2F7BFF"/>
                </a:solidFill>
              </a:rPr>
              <a:t>100+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1A7E09-67F5-481D-99E6-776DE4440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1526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8FF"/>
                </a:solidFill>
              </a:defRPr>
            </a:pPr>
            <a:r>
              <a:rPr sz="1425" b="1">
                <a:solidFill>
                  <a:srgbClr val="F7F8FF"/>
                </a:solidFill>
              </a:rPr>
              <a:t>项目实战经验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F91F60-8866-42B6-A4F6-BBFD15194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47650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6ABC2"/>
                </a:solidFill>
              </a:defRPr>
            </a:pPr>
            <a:r>
              <a:rPr sz="975" b="0">
                <a:solidFill>
                  <a:srgbClr val="A6ABC2"/>
                </a:solidFill>
              </a:rPr>
              <a:t>覆盖多类增长场景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8F3540-FBD6-430C-BD5A-57F504B1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71800"/>
            <a:ext cx="300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A43B09-1802-400E-855D-1F0E3B98B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4099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7C3AED"/>
                </a:solidFill>
              </a:defRPr>
            </a:pPr>
            <a:r>
              <a:rPr sz="2550" b="1">
                <a:solidFill>
                  <a:srgbClr val="7C3AED"/>
                </a:solidFill>
              </a:rPr>
              <a:t>100亿+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11405D-0D57-44F3-9CBA-BDB5A2605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448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8FF"/>
                </a:solidFill>
              </a:defRPr>
            </a:pPr>
            <a:r>
              <a:rPr sz="1425" b="1">
                <a:solidFill>
                  <a:srgbClr val="F7F8FF"/>
                </a:solidFill>
              </a:rPr>
              <a:t>GMV结构验证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B8A09C-56C9-45D8-92CF-BAD5BCC6E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77190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6ABC2"/>
                </a:solidFill>
              </a:defRPr>
            </a:pPr>
            <a:r>
              <a:rPr sz="975" b="0">
                <a:solidFill>
                  <a:srgbClr val="A6ABC2"/>
                </a:solidFill>
              </a:rPr>
              <a:t>理解规模化增长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F7FEC2-31BD-4ECA-A541-5FA8906CD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267200"/>
            <a:ext cx="300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387971-9281-44A7-9B00-831D06491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4099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F7BFF"/>
                </a:solidFill>
              </a:defRPr>
            </a:pPr>
            <a:r>
              <a:rPr sz="2550" b="1">
                <a:solidFill>
                  <a:srgbClr val="2F7BFF"/>
                </a:solidFill>
              </a:rPr>
              <a:t>从0到1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932127D-13A8-47C8-9DBD-7500C830D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448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8FF"/>
                </a:solidFill>
              </a:defRPr>
            </a:pPr>
            <a:r>
              <a:rPr sz="1425" b="1">
                <a:solidFill>
                  <a:srgbClr val="F7F8FF"/>
                </a:solidFill>
              </a:rPr>
              <a:t>商业重构能力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BA8459-EF1D-400C-89A2-8827D5BDF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77190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6ABC2"/>
                </a:solidFill>
              </a:defRPr>
            </a:pPr>
            <a:r>
              <a:rPr sz="975" b="0">
                <a:solidFill>
                  <a:srgbClr val="A6ABC2"/>
                </a:solidFill>
              </a:rPr>
              <a:t>定位、产品与增长重搭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156F03-6420-48A9-8857-FD823C21B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267200"/>
            <a:ext cx="300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95A0CC-C175-4FCA-BF32-49763298B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7053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7C3AED"/>
                </a:solidFill>
              </a:defRPr>
            </a:pPr>
            <a:r>
              <a:rPr sz="2550" b="1">
                <a:solidFill>
                  <a:srgbClr val="7C3AED"/>
                </a:solidFill>
              </a:rPr>
              <a:t>3大产业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EC4CFB-19F8-473A-92EF-A215FC889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7434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8FF"/>
                </a:solidFill>
              </a:defRPr>
            </a:pPr>
            <a:r>
              <a:rPr sz="1425" b="1">
                <a:solidFill>
                  <a:srgbClr val="F7F8FF"/>
                </a:solidFill>
              </a:rPr>
              <a:t>持续自主经营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CC4E33-E360-46E0-8986-01954651F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06730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6ABC2"/>
                </a:solidFill>
              </a:defRPr>
            </a:pPr>
            <a:r>
              <a:rPr sz="975" b="0">
                <a:solidFill>
                  <a:srgbClr val="A6ABC2"/>
                </a:solidFill>
              </a:rPr>
              <a:t>具备真实经营底盘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38E9B9A-B6BD-439C-A566-E74925BB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5562600"/>
            <a:ext cx="300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068727B-F9F3-462F-9FF6-61193E18E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7053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F7BFF"/>
                </a:solidFill>
              </a:defRPr>
            </a:pPr>
            <a:r>
              <a:rPr sz="2550" b="1">
                <a:solidFill>
                  <a:srgbClr val="2F7BFF"/>
                </a:solidFill>
              </a:rPr>
              <a:t>AI重构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E461A9B-8D19-4E7A-BE48-CE5EBB881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47434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8FF"/>
                </a:solidFill>
              </a:defRPr>
            </a:pPr>
            <a:r>
              <a:rPr sz="1425" b="1">
                <a:solidFill>
                  <a:srgbClr val="F7F8FF"/>
                </a:solidFill>
              </a:rPr>
              <a:t>经验资产化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F747129-2DB6-4217-9448-C11273154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506730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6ABC2"/>
                </a:solidFill>
              </a:defRPr>
            </a:pPr>
            <a:r>
              <a:rPr sz="975" b="0">
                <a:solidFill>
                  <a:srgbClr val="A6ABC2"/>
                </a:solidFill>
              </a:rPr>
              <a:t>把判断变成系统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B864AB-A293-4C78-A9EA-115500D66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562600"/>
            <a:ext cx="300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650510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88FB7A-9335-40D4-89BF-01700B638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GROWTH LOGIC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8F8EBA-0532-486A-B2AA-4C7D2C03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D6F801-8AC0-41E1-B08E-327D4EEE9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236FE6-9441-4706-9A89-30158E9FA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E7678D-6BE8-4D6E-8B48-C20A1ADD1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AI时代，不是多做工具，而是重构三个关键层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15E0C5-B4F2-4A8B-BFD9-CEB7BBB11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从个人价值出发，把经验转化为系统，再让AI参与每一种增长模式。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A75442-6E3E-4BD3-9441-E1BF45A4A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3b9ee0fdd24d0d"/>
          <a:srcRect xmlns:a="http://schemas.openxmlformats.org/drawingml/2006/main" l="34588" t="0" r="345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15400" y="2038350"/>
            <a:ext cx="2590800" cy="3981450"/>
          </a:xfrm>
          <a:prstGeom xmlns:a="http://schemas.openxmlformats.org/drawingml/2006/main" prst="roundRect">
            <a:avLst>
              <a:gd name="adj" fmla="val 588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A2FBFE-123D-4829-A64F-3739F8231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409950"/>
            <a:ext cx="146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C3A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0E0A2E-6068-4EB7-AE62-8DDDCE6D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409950"/>
            <a:ext cx="146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7B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8F9751-962B-4023-8F6C-48B180477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7170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7C3AED"/>
                </a:solidFill>
              </a:defRPr>
            </a:pPr>
            <a:r>
              <a:rPr sz="3150" b="1">
                <a:solidFill>
                  <a:srgbClr val="7C3AED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7FECE4-E10D-4799-BA87-6441B11B7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38450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第一产品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FF506F-11E4-43A5-96D8-572327D85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23050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把自己做成清晰、可信、可被选择的价值主体。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FFC08A-9C3E-469A-9C19-164C4980A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0150"/>
            <a:ext cx="6096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3AED"/>
          </a:solidFill>
          <a:ln xmlns:a="http://schemas.openxmlformats.org/drawingml/2006/main" w="0">
            <a:solidFill>
              <a:srgbClr val="7C3AE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8BA68F-B926-4503-9DFD-696D8ED41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17170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F7BFF"/>
                </a:solidFill>
              </a:defRPr>
            </a:pPr>
            <a:r>
              <a:rPr sz="3150" b="1">
                <a:solidFill>
                  <a:srgbClr val="2F7BFF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54590B-0703-4E7A-96BE-AD68859A0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838450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经验系统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2187AC-E61C-4F81-AB14-802E6090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600450"/>
            <a:ext cx="23050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把经历、案例、方法与判断沉淀为可复用结构。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D47BCC-A6F9-4A70-9894-78A1DA1DC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010150"/>
            <a:ext cx="6096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BFF"/>
          </a:solidFill>
          <a:ln xmlns:a="http://schemas.openxmlformats.org/drawingml/2006/main" w="0">
            <a:solidFill>
              <a:srgbClr val="2F7B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E22C82-FAAA-458B-85B9-C2446CDB6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71700"/>
            <a:ext cx="95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9D9FF"/>
                </a:solidFill>
              </a:defRPr>
            </a:pPr>
            <a:r>
              <a:rPr sz="3150" b="1">
                <a:solidFill>
                  <a:srgbClr val="29D9FF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62ED56-AC08-41FC-81B8-22A3E084A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838450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AI增长模式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07957F-D8B4-4B6D-808D-BFEB9ED26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00450"/>
            <a:ext cx="23050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让内容、产品、成交与资源协同持续进化。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C3A8B1-EE54-4A27-BE7F-1109B06E1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010150"/>
            <a:ext cx="6096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65BC56F-C787-4592-807E-10E0E31EF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7372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7F8FF"/>
                </a:solidFill>
              </a:defRPr>
            </a:pPr>
            <a:r>
              <a:rPr sz="2250" b="1">
                <a:solidFill>
                  <a:srgbClr val="F7F8FF"/>
                </a:solidFill>
              </a:rPr>
              <a:t>用AI重构所有增长模式</a:t>
            </a:r>
          </a:p>
        </p:txBody>
      </p:sp>
    </p:spTree>
    <p:extLst>
      <p:ext uri="{BB962C8B-B14F-4D97-AF65-F5344CB8AC3E}">
        <p14:creationId xmlns:p14="http://schemas.microsoft.com/office/powerpoint/2010/main" val="19115199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29811A-B501-41B1-8A93-71E759987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COLLABORATION PATHS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E46B43-8216-4B74-81B2-1C76FBBE6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87B9D8-8C1A-402E-B479-9062E5FF1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EBE93C-6BF6-4826-8F86-5EDFB46C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D1010B-AE97-42B4-A9EA-47925DD0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五条合作路径，围绕真实项目阶段展开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15A74D-7B2A-4D4E-8BF0-0AB35A795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先判断问题所在，再选择匹配的合作入口。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F0603E-5B9E-45C4-B46B-FF63AD2A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6a1a3a07be43a5"/>
          <a:srcRect xmlns:a="http://schemas.openxmlformats.org/drawingml/2006/main" l="33034" t="0" r="3303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667750" y="2038350"/>
            <a:ext cx="2838450" cy="3962400"/>
          </a:xfrm>
          <a:prstGeom xmlns:a="http://schemas.openxmlformats.org/drawingml/2006/main" prst="roundRect">
            <a:avLst>
              <a:gd name="adj" fmla="val 5369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1182EA-3F3A-43B1-9601-F8215D86E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3E4A8"/>
                </a:solidFill>
              </a:defRPr>
            </a:pPr>
            <a:r>
              <a:rPr sz="1425" b="1">
                <a:solidFill>
                  <a:srgbClr val="43E4A8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127086-CA79-4360-B486-2546E279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F"/>
                </a:solidFill>
              </a:defRPr>
            </a:pPr>
            <a:r>
              <a:rPr sz="1800" b="1">
                <a:solidFill>
                  <a:srgbClr val="F7F8FF"/>
                </a:solidFill>
              </a:rPr>
              <a:t>超级个体打造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4DE730-BAD8-4715-8823-3869DFA46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05740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6ABC2"/>
                </a:solidFill>
              </a:defRPr>
            </a:pPr>
            <a:r>
              <a:rPr sz="1125" b="0">
                <a:solidFill>
                  <a:srgbClr val="A6ABC2"/>
                </a:solidFill>
              </a:rPr>
              <a:t>身份定位 · 表达系统 · AI分身 · 价值产品化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1DF0D0-4DCF-4655-92F8-F7A206CA4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71750"/>
            <a:ext cx="7543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8C9E99-DE05-45F0-855D-DC3AE3636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194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9D9FF"/>
                </a:solidFill>
              </a:defRPr>
            </a:pPr>
            <a:r>
              <a:rPr sz="1425" b="1">
                <a:solidFill>
                  <a:srgbClr val="29D9F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E469FE-5913-4F06-86D0-2FBF9F882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003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F"/>
                </a:solidFill>
              </a:defRPr>
            </a:pPr>
            <a:r>
              <a:rPr sz="1800" b="1">
                <a:solidFill>
                  <a:srgbClr val="F7F8FF"/>
                </a:solidFill>
              </a:rPr>
              <a:t>AI增长策划陪跑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0E6366-EBF5-4DF9-9622-75E6152D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83845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6ABC2"/>
                </a:solidFill>
              </a:defRPr>
            </a:pPr>
            <a:r>
              <a:rPr sz="1125" b="0">
                <a:solidFill>
                  <a:srgbClr val="A6ABC2"/>
                </a:solidFill>
              </a:rPr>
              <a:t>增长诊断 · 数字商业 · 关键节点落地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591D5A-4995-4BE4-9881-61319880C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52800"/>
            <a:ext cx="7543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FA289E-1AFF-4D70-A606-D9A07031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9D9FF"/>
                </a:solidFill>
              </a:defRPr>
            </a:pPr>
            <a:r>
              <a:rPr sz="1425" b="1">
                <a:solidFill>
                  <a:srgbClr val="29D9F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A7B82E-CF1B-4BF3-9F58-9156FEBC4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5814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F"/>
                </a:solidFill>
              </a:defRPr>
            </a:pPr>
            <a:r>
              <a:rPr sz="1800" b="1">
                <a:solidFill>
                  <a:srgbClr val="F7F8FF"/>
                </a:solidFill>
              </a:rPr>
              <a:t>项目商业重构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91AAB1-8AAF-4089-8C85-74840D421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61950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6ABC2"/>
                </a:solidFill>
              </a:defRPr>
            </a:pPr>
            <a:r>
              <a:rPr sz="1125" b="0">
                <a:solidFill>
                  <a:srgbClr val="A6ABC2"/>
                </a:solidFill>
              </a:rPr>
              <a:t>定位重构 · 产品体系 · 成交与增长路径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B90AB7-4751-400F-9D34-525C65255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33850"/>
            <a:ext cx="7543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7C5056-3041-4654-9CB6-FC49606A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815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9D9FF"/>
                </a:solidFill>
              </a:defRPr>
            </a:pPr>
            <a:r>
              <a:rPr sz="1425" b="1">
                <a:solidFill>
                  <a:srgbClr val="29D9F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9B257D-8CC3-40E8-B5D7-5D5618F64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F"/>
                </a:solidFill>
              </a:defRPr>
            </a:pPr>
            <a:r>
              <a:rPr sz="1800" b="1">
                <a:solidFill>
                  <a:srgbClr val="F7F8FF"/>
                </a:solidFill>
              </a:rPr>
              <a:t>演讲 / 课程 / 私董会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3422D9-5FF0-4361-AB8A-4343C9E9C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40055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6ABC2"/>
                </a:solidFill>
              </a:defRPr>
            </a:pPr>
            <a:r>
              <a:rPr sz="1125" b="0">
                <a:solidFill>
                  <a:srgbClr val="A6ABC2"/>
                </a:solidFill>
              </a:rPr>
              <a:t>主题演讲 · 课程共创 · 闭门共创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3C7590-1669-4B73-924A-249267F41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14900"/>
            <a:ext cx="7543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199A1F-B6C4-4165-A4C3-935AC6E98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6255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9D9FF"/>
                </a:solidFill>
              </a:defRPr>
            </a:pPr>
            <a:r>
              <a:rPr sz="1425" b="1">
                <a:solidFill>
                  <a:srgbClr val="29D9F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AF309E-A19F-438E-8EEA-1EFD2E6E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435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F"/>
                </a:solidFill>
              </a:defRPr>
            </a:pPr>
            <a:r>
              <a:rPr sz="1800" b="1">
                <a:solidFill>
                  <a:srgbClr val="F7F8FF"/>
                </a:solidFill>
              </a:rPr>
              <a:t>资源共创 / 项目孵化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6EFC2F-925A-4A6C-8A33-D8FCC323E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518160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6ABC2"/>
                </a:solidFill>
              </a:defRPr>
            </a:pPr>
            <a:r>
              <a:rPr sz="1125" b="0">
                <a:solidFill>
                  <a:srgbClr val="A6ABC2"/>
                </a:solidFill>
              </a:rPr>
              <a:t>资源结构化 · 项目升级 · AI系统共建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BF799B4-AE1C-4D35-A3DF-8DC20E12B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95950"/>
            <a:ext cx="7543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39870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E77748F-68B9-4D95-9945-A307CE3ED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AI COLLABORATION SCAN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3786CD-D9D0-45FD-84DB-5152A1D27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E6032B-1A31-44E7-85ED-17EA7F3CC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09B418-0171-43E3-A211-B5382C909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D7F930-6090-4182-9643-3EE1F59E2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合作前，先判断三件事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FC7B9B-02E0-4DBC-9BE3-B4E99A473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让AI先完成一次结构化扫描，再决定是否进入深度沟通。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B59238-2D23-462C-816F-27663CE74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093b0c66be4b53"/>
          <a:srcRect xmlns:a="http://schemas.openxmlformats.org/drawingml/2006/main" l="3838" t="0" r="38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095500"/>
            <a:ext cx="5676900" cy="3771900"/>
          </a:xfrm>
          <a:prstGeom xmlns:a="http://schemas.openxmlformats.org/drawingml/2006/main" prst="roundRect">
            <a:avLst>
              <a:gd name="adj" fmla="val 4040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F3EF74-11D4-40EC-A808-4A20C4FFA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209800"/>
            <a:ext cx="533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C3AED"/>
                </a:solidFill>
              </a:defRPr>
            </a:pPr>
            <a:r>
              <a:rPr sz="1350" b="1">
                <a:solidFill>
                  <a:srgbClr val="7C3AED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2B8F06-5523-4614-BC70-2B2BEA7BA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62175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你是谁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513560-9180-405A-90E5-269AA4DBE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619375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ABC2"/>
                </a:solidFill>
              </a:defRPr>
            </a:pPr>
            <a:r>
              <a:rPr sz="1200" b="0">
                <a:solidFill>
                  <a:srgbClr val="A6ABC2"/>
                </a:solidFill>
              </a:rPr>
              <a:t>判断身份、阶段与当前约束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92DDCB-AD51-4401-B4F9-72A667F22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371850"/>
            <a:ext cx="533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F7BFF"/>
                </a:solidFill>
              </a:defRPr>
            </a:pPr>
            <a:r>
              <a:rPr sz="1350" b="1">
                <a:solidFill>
                  <a:srgbClr val="2F7B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00BEE9-D674-435F-81E6-2C84AEEC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324225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你有什么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BF4438-C83C-4A7E-84E0-44F7EDF3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781425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ABC2"/>
                </a:solidFill>
              </a:defRPr>
            </a:pPr>
            <a:r>
              <a:rPr sz="1200" b="0">
                <a:solidFill>
                  <a:srgbClr val="A6ABC2"/>
                </a:solidFill>
              </a:rPr>
              <a:t>识别资源、能力与可连接价值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4C3421-32CE-4198-9340-4BA339144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533900"/>
            <a:ext cx="533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E4A8"/>
                </a:solidFill>
              </a:defRPr>
            </a:pPr>
            <a:r>
              <a:rPr sz="1350" b="1">
                <a:solidFill>
                  <a:srgbClr val="43E4A8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3455F9-1CAB-4F0A-AAF8-12BB06B0C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486275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怎么合作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467529-2441-4347-B5B9-F8EF5C25D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943475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ABC2"/>
                </a:solidFill>
              </a:defRPr>
            </a:pPr>
            <a:r>
              <a:rPr sz="1200" b="0">
                <a:solidFill>
                  <a:srgbClr val="A6ABC2"/>
                </a:solidFill>
              </a:rPr>
              <a:t>推荐适合的路径与下一步入口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851B95-CBD4-4AD9-922E-45022DDB3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7150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D9FF"/>
                </a:solidFill>
              </a:defRPr>
            </a:pPr>
            <a:r>
              <a:rPr sz="1500" b="1">
                <a:solidFill>
                  <a:srgbClr val="29D9FF"/>
                </a:solidFill>
              </a:rPr>
              <a:t>我能帮你什么 AI扫描</a:t>
            </a:r>
          </a:p>
        </p:txBody>
      </p:sp>
    </p:spTree>
    <p:extLst>
      <p:ext uri="{BB962C8B-B14F-4D97-AF65-F5344CB8AC3E}">
        <p14:creationId xmlns:p14="http://schemas.microsoft.com/office/powerpoint/2010/main" val="106560915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BF369D-E6EE-4B2C-BDDE-B9D09AE61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REAL WORK SCENES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639B54-0F27-450F-A7C1-0E14D1DF8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25ABDA-CE9E-40A1-994A-CFFE27463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E2489E-C88F-438C-BA3A-64A3C5F3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5E23E0-2D58-48AB-B127-00DE13561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真实现场，比任何包装更有说服力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68D05D-EBF4-4B09-9A56-489BCA007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演讲、策划、圆桌与项目会议，构成持续发生的商业实践。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18F04D-41B4-4BCE-AC0C-526FD4829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33118ee7e941d6"/>
          <a:srcRect xmlns:a="http://schemas.openxmlformats.org/drawingml/2006/main" l="9099" t="0" r="909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095500"/>
            <a:ext cx="3429000" cy="3143250"/>
          </a:xfrm>
          <a:prstGeom xmlns:a="http://schemas.openxmlformats.org/drawingml/2006/main" prst="roundRect">
            <a:avLst>
              <a:gd name="adj" fmla="val 4848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0975FD-D6FB-4A1E-B9F2-39988979B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57750"/>
            <a:ext cx="11049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50817"/>
          </a:solidFill>
          <a:ln xmlns:a="http://schemas.openxmlformats.org/drawingml/2006/main" w="0">
            <a:solidFill>
              <a:srgbClr val="0508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E0DCEA-5802-441D-94F0-51A9DC059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768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8FF"/>
                </a:solidFill>
              </a:defRPr>
            </a:pPr>
            <a:r>
              <a:rPr sz="900" b="1">
                <a:solidFill>
                  <a:srgbClr val="F7F8FF"/>
                </a:solidFill>
              </a:rPr>
              <a:t>个人演讲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6c176569014857"/>
          <a:srcRect xmlns:a="http://schemas.openxmlformats.org/drawingml/2006/main" l="0" t="16296" r="0" b="1629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05300" y="2095500"/>
            <a:ext cx="3429000" cy="2000250"/>
          </a:xfrm>
          <a:prstGeom xmlns:a="http://schemas.openxmlformats.org/drawingml/2006/main" prst="roundRect">
            <a:avLst>
              <a:gd name="adj" fmla="val 7619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2FD89F-15DD-4DAF-A620-1772C823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714750"/>
            <a:ext cx="11049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50817"/>
          </a:solidFill>
          <a:ln xmlns:a="http://schemas.openxmlformats.org/drawingml/2006/main" w="0">
            <a:solidFill>
              <a:srgbClr val="05081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8906B6-92B8-437A-8C52-7CFDABF75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7338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8FF"/>
                </a:solidFill>
              </a:defRPr>
            </a:pPr>
            <a:r>
              <a:rPr sz="900" b="1">
                <a:solidFill>
                  <a:srgbClr val="F7F8FF"/>
                </a:solidFill>
              </a:rPr>
              <a:t>项目策划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0a4226acb14a92"/>
          <a:srcRect xmlns:a="http://schemas.openxmlformats.org/drawingml/2006/main" l="0" t="10077" r="0" b="1007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24800" y="2095500"/>
            <a:ext cx="3581400" cy="2000250"/>
          </a:xfrm>
          <a:prstGeom xmlns:a="http://schemas.openxmlformats.org/drawingml/2006/main" prst="roundRect">
            <a:avLst>
              <a:gd name="adj" fmla="val 7619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053E72-0331-488B-BD1C-5F02018C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11049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50817"/>
          </a:solidFill>
          <a:ln xmlns:a="http://schemas.openxmlformats.org/drawingml/2006/main" w="0">
            <a:solidFill>
              <a:srgbClr val="05081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A996EE-7D52-400A-BD41-9BF90F2C2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338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8FF"/>
                </a:solidFill>
              </a:defRPr>
            </a:pPr>
            <a:r>
              <a:rPr sz="900" b="1">
                <a:solidFill>
                  <a:srgbClr val="F7F8FF"/>
                </a:solidFill>
              </a:rPr>
              <a:t>品牌现场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1bf33b48ff47e5"/>
          <a:srcRect xmlns:a="http://schemas.openxmlformats.org/drawingml/2006/main" l="0" t="34444" r="0" b="3444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05300" y="4286250"/>
            <a:ext cx="3429000" cy="1600200"/>
          </a:xfrm>
          <a:prstGeom xmlns:a="http://schemas.openxmlformats.org/drawingml/2006/main" prst="roundRect">
            <a:avLst>
              <a:gd name="adj" fmla="val 9524"/>
            </a:avLst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136F21-5AFE-4691-8ED0-F44F0B299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5505450"/>
            <a:ext cx="11049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50817"/>
          </a:solidFill>
          <a:ln xmlns:a="http://schemas.openxmlformats.org/drawingml/2006/main" w="0">
            <a:solidFill>
              <a:srgbClr val="05081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EF64DB-0686-4A9B-B34F-3AC8C09DF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55245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8FF"/>
                </a:solidFill>
              </a:defRPr>
            </a:pPr>
            <a:r>
              <a:rPr sz="900" b="1">
                <a:solidFill>
                  <a:srgbClr val="F7F8FF"/>
                </a:solidFill>
              </a:rPr>
              <a:t>对谈分享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f3ed206412410e"/>
          <a:srcRect xmlns:a="http://schemas.openxmlformats.org/drawingml/2006/main" l="0" t="24867" r="0" b="248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24800" y="4286250"/>
            <a:ext cx="3581400" cy="1600200"/>
          </a:xfrm>
          <a:prstGeom xmlns:a="http://schemas.openxmlformats.org/drawingml/2006/main" prst="roundRect">
            <a:avLst>
              <a:gd name="adj" fmla="val 9524"/>
            </a:avLst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544038-BF44-499E-BAEB-184B4575E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505450"/>
            <a:ext cx="11049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50817"/>
          </a:solidFill>
          <a:ln xmlns:a="http://schemas.openxmlformats.org/drawingml/2006/main" w="0">
            <a:solidFill>
              <a:srgbClr val="05081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E02FEA-0FD4-4017-8C95-A8C03213C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5245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8FF"/>
                </a:solidFill>
              </a:defRPr>
            </a:pPr>
            <a:r>
              <a:rPr sz="900" b="1">
                <a:solidFill>
                  <a:srgbClr val="F7F8FF"/>
                </a:solidFill>
              </a:rPr>
              <a:t>共创会议</a:t>
            </a:r>
          </a:p>
        </p:txBody>
      </p:sp>
    </p:spTree>
    <p:extLst>
      <p:ext uri="{BB962C8B-B14F-4D97-AF65-F5344CB8AC3E}">
        <p14:creationId xmlns:p14="http://schemas.microsoft.com/office/powerpoint/2010/main" val="114766430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508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9D0347-D705-450A-8EFC-28A028E71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D9FF"/>
                </a:solidFill>
              </a:defRPr>
            </a:pPr>
            <a:r>
              <a:rPr sz="975" b="1">
                <a:solidFill>
                  <a:srgbClr val="29D9FF"/>
                </a:solidFill>
              </a:rPr>
              <a:t>NEXT 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B5C622-311E-4112-B778-5E7665E89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8E"/>
                </a:solidFill>
              </a:defRPr>
            </a:pPr>
            <a:r>
              <a:rPr sz="1050" b="1">
                <a:solidFill>
                  <a:srgbClr val="65708E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208AB9-E0D5-4B21-9432-45D56CE26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B356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C47201-476D-4E61-8757-AC8757650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5708E"/>
                </a:solidFill>
              </a:defRPr>
            </a:pPr>
            <a:r>
              <a:rPr sz="750" b="0">
                <a:solidFill>
                  <a:srgbClr val="65708E"/>
                </a:solidFill>
              </a:rPr>
              <a:t>李白 · AI增长超级名片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1446FB-645E-47CF-A08B-4E6D1C25D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828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8FF"/>
                </a:solidFill>
              </a:defRPr>
            </a:pPr>
            <a:r>
              <a:rPr sz="3000" b="1">
                <a:solidFill>
                  <a:srgbClr val="F7F8FF"/>
                </a:solidFill>
              </a:rPr>
              <a:t>下一步：让AI先完成一次合作判断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82A724-10C9-4582-97C7-00C9F26DB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81125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ABC2"/>
                </a:solidFill>
              </a:defRPr>
            </a:pPr>
            <a:r>
              <a:rPr sz="1350" b="0">
                <a:solidFill>
                  <a:srgbClr val="A6ABC2"/>
                </a:solidFill>
              </a:rPr>
              <a:t>如果方向匹配，再进入人与人的深度沟通。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268C74-D5AD-490D-A43D-D3D5147A6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D9FF"/>
          </a:solidFill>
          <a:ln xmlns:a="http://schemas.openxmlformats.org/drawingml/2006/main" w="0">
            <a:solidFill>
              <a:srgbClr val="29D9FF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bf90eb202643ef"/>
          <a:stretch xmlns:a="http://schemas.openxmlformats.org/drawingml/2006/main"/>
        </p:blipFill>
        <p:spPr>
          <a:xfrm xmlns:a="http://schemas.openxmlformats.org/drawingml/2006/main">
            <a:off x="719951" y="2190750"/>
            <a:ext cx="2884448" cy="29527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40021D-770F-486B-B4BE-FDE46A9DA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7F8FF"/>
                </a:solidFill>
              </a:defRPr>
            </a:pPr>
            <a:r>
              <a:rPr sz="1800" b="1">
                <a:solidFill>
                  <a:srgbClr val="F7F8FF"/>
                </a:solidFill>
              </a:rPr>
              <a:t>扫码添加微信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AAB755-E28D-40BD-9CE5-E162A9888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959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A6ABC2"/>
                </a:solidFill>
              </a:defRPr>
            </a:pPr>
            <a:r>
              <a:rPr sz="1050" b="0">
                <a:solidFill>
                  <a:srgbClr val="A6ABC2"/>
                </a:solidFill>
              </a:rPr>
              <a:t>备注来意，便于快速判断合作方式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82DE37-441F-42CD-B1DE-1390A9CE3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28600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C3AED"/>
                </a:solidFill>
              </a:defRPr>
            </a:pPr>
            <a:r>
              <a:rPr sz="1500" b="1">
                <a:solidFill>
                  <a:srgbClr val="7C3AED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B65E79-534C-4F93-ADDE-6F2D54B09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247900"/>
            <a:ext cx="4914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先完成AI扫描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FCD9CC-D43E-4934-AC8B-B5D2FDC22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705100"/>
            <a:ext cx="539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ABC2"/>
                </a:solidFill>
              </a:defRPr>
            </a:pPr>
            <a:r>
              <a:rPr sz="1200" b="0">
                <a:solidFill>
                  <a:srgbClr val="A6ABC2"/>
                </a:solidFill>
              </a:rPr>
              <a:t>说明你是谁、想解决什么、拥有什么资源。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46353E-1731-4F45-8E93-14CAD567F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39090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F7BFF"/>
                </a:solidFill>
              </a:defRPr>
            </a:pPr>
            <a:r>
              <a:rPr sz="1500" b="1">
                <a:solidFill>
                  <a:srgbClr val="2F7BFF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680317-69D8-493A-BA36-21F5C5DBF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352800"/>
            <a:ext cx="4914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再进入合作判断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AC2D4E-95DA-4261-B23A-1F725CE1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810000"/>
            <a:ext cx="539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ABC2"/>
                </a:solidFill>
              </a:defRPr>
            </a:pPr>
            <a:r>
              <a:rPr sz="1200" b="0">
                <a:solidFill>
                  <a:srgbClr val="A6ABC2"/>
                </a:solidFill>
              </a:rPr>
              <a:t>根据阶段与匹配度，选择对应合作管道。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13A735-9DBA-447D-A935-C6F94C586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49580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43E4A8"/>
                </a:solidFill>
              </a:defRPr>
            </a:pPr>
            <a:r>
              <a:rPr sz="1500" b="1">
                <a:solidFill>
                  <a:srgbClr val="43E4A8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A687C3-75D3-47A3-93BF-2F8CB9034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457700"/>
            <a:ext cx="4914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8FF"/>
                </a:solidFill>
              </a:defRPr>
            </a:pPr>
            <a:r>
              <a:rPr sz="2100" b="1">
                <a:solidFill>
                  <a:srgbClr val="F7F8FF"/>
                </a:solidFill>
              </a:rPr>
              <a:t>最后确认下一步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EB01BA-6400-4312-9BAC-F5F9479B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914900"/>
            <a:ext cx="539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6ABC2"/>
                </a:solidFill>
              </a:defRPr>
            </a:pPr>
            <a:r>
              <a:rPr sz="1200" b="0">
                <a:solidFill>
                  <a:srgbClr val="A6ABC2"/>
                </a:solidFill>
              </a:rPr>
              <a:t>AI对话、30分钟沟通或具体项目共创。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8377B8-8CEE-4F72-B50E-9CB61C91F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695950"/>
            <a:ext cx="600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9D9FF"/>
                </a:solidFill>
              </a:defRPr>
            </a:pPr>
            <a:r>
              <a:rPr sz="1350" b="1">
                <a:solidFill>
                  <a:srgbClr val="29D9FF"/>
                </a:solidFill>
              </a:rPr>
              <a:t>AI增长架构师 | AI超级个体打造者</a:t>
            </a:r>
          </a:p>
        </p:txBody>
      </p:sp>
    </p:spTree>
    <p:extLst>
      <p:ext uri="{BB962C8B-B14F-4D97-AF65-F5344CB8AC3E}">
        <p14:creationId xmlns:p14="http://schemas.microsoft.com/office/powerpoint/2010/main" val="19184668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2026-07-30T13:11:24.3700000Z</dcterms:created>
  <dcterms:modified xsi:type="dcterms:W3CDTF">2026-07-30T13:11:24.3700000Z</dcterms:modified>
</coreProperties>
</file>